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JrTyrl0QDRH2r5WToOYqFgdS5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411ea08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80411ea08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5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5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2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" type="body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37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7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2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4" name="Google Shape;64;p31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45700" lIns="457200" spcFirstLastPara="1" rIns="45700" wrap="square" tIns="3657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wentieth Century"/>
              <a:buNone/>
              <a:defRPr b="0" i="0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" name="Google Shape;79;p3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24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32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7" name="Google Shape;97;p3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32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2.jpg"/><Relationship Id="rId7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issinglink.ai/guides/neural-network-concepts/recurrent-neural-network-glossary-uses-types-basic-structure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-1" l="0" r="52444" t="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4901"/>
            </a:srgbClr>
          </a:solidFill>
          <a:ln>
            <a:noFill/>
          </a:ln>
          <a:effectLst>
            <a:outerShdw blurRad="50800" rotWithShape="0" algn="ctr" dir="54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1"/>
          <p:cNvSpPr txBox="1"/>
          <p:nvPr>
            <p:ph type="ctrTitle"/>
          </p:nvPr>
        </p:nvSpPr>
        <p:spPr>
          <a:xfrm>
            <a:off x="4309349" y="3429000"/>
            <a:ext cx="7501651" cy="1090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</a:pPr>
            <a:r>
              <a:rPr lang="en-US" sz="4000">
                <a:solidFill>
                  <a:srgbClr val="FFFFFF"/>
                </a:solidFill>
              </a:rPr>
              <a:t>DETECTING MISINFORMATION IN IMAGES</a:t>
            </a:r>
            <a:endParaRPr/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4309349" y="4779313"/>
            <a:ext cx="7501650" cy="514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George Mason University</a:t>
            </a:r>
            <a:endParaRPr/>
          </a:p>
        </p:txBody>
      </p:sp>
      <p:cxnSp>
        <p:nvCxnSpPr>
          <p:cNvPr id="115" name="Google Shape;115;p1"/>
          <p:cNvCxnSpPr/>
          <p:nvPr/>
        </p:nvCxnSpPr>
        <p:spPr>
          <a:xfrm>
            <a:off x="4309349" y="4666480"/>
            <a:ext cx="6832499" cy="0"/>
          </a:xfrm>
          <a:prstGeom prst="straightConnector1">
            <a:avLst/>
          </a:prstGeom>
          <a:noFill/>
          <a:ln cap="flat" cmpd="sng" w="22225">
            <a:solidFill>
              <a:srgbClr val="4AC4E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12700">
              <a:srgbClr val="000000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METADATA - UNBALANCED</a:t>
            </a:r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2371725"/>
            <a:ext cx="5173662" cy="308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0389" y="2254539"/>
            <a:ext cx="4995914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5424118" y="3821226"/>
            <a:ext cx="1343765" cy="1842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5424117" y="3208408"/>
            <a:ext cx="13437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Resampling Technology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5" name="Google Shape;225;p11"/>
          <p:cNvSpPr txBox="1"/>
          <p:nvPr>
            <p:ph type="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wentieth Century"/>
              <a:buNone/>
            </a:pPr>
            <a:r>
              <a:rPr lang="en-US" sz="6600">
                <a:solidFill>
                  <a:schemeClr val="dk1"/>
                </a:solidFill>
              </a:rPr>
              <a:t>ANALYTICS AND ALGORITHMS</a:t>
            </a:r>
            <a:endParaRPr/>
          </a:p>
        </p:txBody>
      </p:sp>
      <p:cxnSp>
        <p:nvCxnSpPr>
          <p:cNvPr id="226" name="Google Shape;226;p11"/>
          <p:cNvCxnSpPr/>
          <p:nvPr/>
        </p:nvCxnSpPr>
        <p:spPr>
          <a:xfrm>
            <a:off x="813960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1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12"/>
          <p:cNvSpPr/>
          <p:nvPr/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5" name="Google Shape;235;p12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wentieth Century"/>
              <a:buNone/>
            </a:pPr>
            <a:r>
              <a:rPr lang="en-US" sz="4800">
                <a:solidFill>
                  <a:srgbClr val="FFFFFF"/>
                </a:solidFill>
              </a:rPr>
              <a:t>ARGO CLUSTER &amp; GOOGLE COLAB PRO</a:t>
            </a: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1" l="923" r="1412" t="0"/>
          <a:stretch/>
        </p:blipFill>
        <p:spPr>
          <a:xfrm>
            <a:off x="484632" y="1069419"/>
            <a:ext cx="5369052" cy="2432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2"/>
          <p:cNvCxnSpPr/>
          <p:nvPr/>
        </p:nvCxnSpPr>
        <p:spPr>
          <a:xfrm>
            <a:off x="6060141" y="822682"/>
            <a:ext cx="0" cy="292608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p12"/>
          <p:cNvPicPr preferRelativeResize="0"/>
          <p:nvPr/>
        </p:nvPicPr>
        <p:blipFill rotWithShape="1">
          <a:blip r:embed="rId4">
            <a:alphaModFix/>
          </a:blip>
          <a:srcRect b="-1" l="0" r="31789" t="0"/>
          <a:stretch/>
        </p:blipFill>
        <p:spPr>
          <a:xfrm>
            <a:off x="7058839" y="484632"/>
            <a:ext cx="3900093" cy="3602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1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IMPLEMENTATION</a:t>
            </a:r>
            <a:endParaRPr/>
          </a:p>
        </p:txBody>
      </p:sp>
      <p:grpSp>
        <p:nvGrpSpPr>
          <p:cNvPr id="246" name="Google Shape;246;p13"/>
          <p:cNvGrpSpPr/>
          <p:nvPr/>
        </p:nvGrpSpPr>
        <p:grpSpPr>
          <a:xfrm>
            <a:off x="319398" y="2843074"/>
            <a:ext cx="6209370" cy="2765446"/>
            <a:chOff x="379832" y="2151227"/>
            <a:chExt cx="5984721" cy="2665395"/>
          </a:xfrm>
        </p:grpSpPr>
        <p:pic>
          <p:nvPicPr>
            <p:cNvPr id="247" name="Google Shape;24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832" y="2151227"/>
              <a:ext cx="5984721" cy="2315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248" name="Google Shape;248;p13"/>
            <p:cNvSpPr txBox="1"/>
            <p:nvPr/>
          </p:nvSpPr>
          <p:spPr>
            <a:xfrm>
              <a:off x="2112279" y="4447290"/>
              <a:ext cx="3243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Facial Detection</a:t>
              </a:r>
              <a:endParaRPr/>
            </a:p>
          </p:txBody>
        </p:sp>
      </p:grpSp>
      <p:grpSp>
        <p:nvGrpSpPr>
          <p:cNvPr id="249" name="Google Shape;249;p13"/>
          <p:cNvGrpSpPr/>
          <p:nvPr/>
        </p:nvGrpSpPr>
        <p:grpSpPr>
          <a:xfrm>
            <a:off x="6642972" y="349695"/>
            <a:ext cx="5549028" cy="3237560"/>
            <a:chOff x="6738340" y="2009747"/>
            <a:chExt cx="4947940" cy="2886857"/>
          </a:xfrm>
        </p:grpSpPr>
        <p:pic>
          <p:nvPicPr>
            <p:cNvPr id="250" name="Google Shape;25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38340" y="2009747"/>
              <a:ext cx="4947940" cy="24574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251" name="Google Shape;251;p13"/>
            <p:cNvSpPr txBox="1"/>
            <p:nvPr/>
          </p:nvSpPr>
          <p:spPr>
            <a:xfrm>
              <a:off x="7982005" y="4567279"/>
              <a:ext cx="3419475" cy="329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Landmark Recognition</a:t>
              </a:r>
              <a:endParaRPr/>
            </a:p>
          </p:txBody>
        </p:sp>
      </p:grpSp>
      <p:grpSp>
        <p:nvGrpSpPr>
          <p:cNvPr id="252" name="Google Shape;252;p13"/>
          <p:cNvGrpSpPr/>
          <p:nvPr/>
        </p:nvGrpSpPr>
        <p:grpSpPr>
          <a:xfrm>
            <a:off x="6710319" y="3752288"/>
            <a:ext cx="5302392" cy="3105712"/>
            <a:chOff x="549790" y="2515245"/>
            <a:chExt cx="4991100" cy="2898026"/>
          </a:xfrm>
        </p:grpSpPr>
        <p:pic>
          <p:nvPicPr>
            <p:cNvPr id="253" name="Google Shape;25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9790" y="2515245"/>
              <a:ext cx="4991100" cy="2528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3"/>
            <p:cNvSpPr txBox="1"/>
            <p:nvPr/>
          </p:nvSpPr>
          <p:spPr>
            <a:xfrm>
              <a:off x="2099615" y="5043939"/>
              <a:ext cx="20769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Frames Extraction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INCEPTION-RESNET</a:t>
            </a:r>
            <a:endParaRPr/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099" y="1921733"/>
            <a:ext cx="4220775" cy="4496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4"/>
          <p:cNvGrpSpPr/>
          <p:nvPr/>
        </p:nvGrpSpPr>
        <p:grpSpPr>
          <a:xfrm>
            <a:off x="7735501" y="896803"/>
            <a:ext cx="3705225" cy="5813582"/>
            <a:chOff x="7743825" y="505368"/>
            <a:chExt cx="3705225" cy="5813582"/>
          </a:xfrm>
        </p:grpSpPr>
        <p:pic>
          <p:nvPicPr>
            <p:cNvPr id="262" name="Google Shape;26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43775" y="505368"/>
              <a:ext cx="2500425" cy="5275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4"/>
            <p:cNvSpPr txBox="1"/>
            <p:nvPr/>
          </p:nvSpPr>
          <p:spPr>
            <a:xfrm>
              <a:off x="7743825" y="5949618"/>
              <a:ext cx="3705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Schema for Inception-ResNet v2 </a:t>
              </a:r>
              <a:endParaRPr/>
            </a:p>
          </p:txBody>
        </p:sp>
      </p:grpSp>
      <p:sp>
        <p:nvSpPr>
          <p:cNvPr id="264" name="Google Shape;264;p14"/>
          <p:cNvSpPr txBox="1"/>
          <p:nvPr/>
        </p:nvSpPr>
        <p:spPr>
          <a:xfrm>
            <a:off x="1952625" y="6418481"/>
            <a:ext cx="3756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FaceForensics++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3" name="Google Shape;273;p15"/>
          <p:cNvSpPr txBox="1"/>
          <p:nvPr>
            <p:ph type="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wentieth Century"/>
              <a:buNone/>
            </a:pPr>
            <a:r>
              <a:rPr lang="en-US" sz="6600">
                <a:solidFill>
                  <a:schemeClr val="dk1"/>
                </a:solidFill>
              </a:rPr>
              <a:t>VISUALIZATION</a:t>
            </a:r>
            <a:endParaRPr/>
          </a:p>
        </p:txBody>
      </p:sp>
      <p:cxnSp>
        <p:nvCxnSpPr>
          <p:cNvPr id="274" name="Google Shape;274;p15"/>
          <p:cNvCxnSpPr/>
          <p:nvPr/>
        </p:nvCxnSpPr>
        <p:spPr>
          <a:xfrm>
            <a:off x="813960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MODEL TRAINING</a:t>
            </a:r>
            <a:endParaRPr/>
          </a:p>
        </p:txBody>
      </p:sp>
      <p:sp>
        <p:nvSpPr>
          <p:cNvPr id="280" name="Google Shape;280;p16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Accuracy of Epoch 20: 99.53%</a:t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Loss of Epoch 20: 1.17%</a:t>
            </a:r>
            <a:endParaRPr/>
          </a:p>
        </p:txBody>
      </p:sp>
      <p:pic>
        <p:nvPicPr>
          <p:cNvPr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672" y="3315502"/>
            <a:ext cx="10910656" cy="285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411ea08a_0_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MODEL TESTING</a:t>
            </a:r>
            <a:endParaRPr/>
          </a:p>
        </p:txBody>
      </p:sp>
      <p:pic>
        <p:nvPicPr>
          <p:cNvPr id="287" name="Google Shape;287;g80411ea08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2205677"/>
            <a:ext cx="10440001" cy="4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MODEL TESTING</a:t>
            </a:r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733" y="2084832"/>
            <a:ext cx="9013967" cy="338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</a:pPr>
            <a:r>
              <a:rPr lang="en-US"/>
              <a:t>VIDEO PREDICTION</a:t>
            </a:r>
            <a:endParaRPr/>
          </a:p>
        </p:txBody>
      </p:sp>
      <p:sp>
        <p:nvSpPr>
          <p:cNvPr id="299" name="Google Shape;299;p18"/>
          <p:cNvSpPr txBox="1"/>
          <p:nvPr>
            <p:ph idx="1" type="body"/>
          </p:nvPr>
        </p:nvSpPr>
        <p:spPr>
          <a:xfrm>
            <a:off x="515874" y="4905374"/>
            <a:ext cx="1390650" cy="590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/>
              <a:t>Results:</a:t>
            </a: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74" y="1657350"/>
            <a:ext cx="108775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874" y="5285497"/>
            <a:ext cx="11258550" cy="110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TEAM MEMBERS</a:t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2436483" y="1825221"/>
            <a:ext cx="8596761" cy="4832363"/>
            <a:chOff x="2240407" y="1718412"/>
            <a:chExt cx="7944348" cy="4578688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3242005" y="3510813"/>
              <a:ext cx="30000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Product Owner – Harshitha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6242005" y="3510800"/>
              <a:ext cx="30000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Scrum Master – Amina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-5190395">
              <a:off x="6589413" y="1892527"/>
              <a:ext cx="1371588" cy="1371588"/>
            </a:xfrm>
            <a:prstGeom prst="arc">
              <a:avLst>
                <a:gd fmla="val 378990" name="adj1"/>
                <a:gd fmla="val 10257066" name="adj2"/>
              </a:avLst>
            </a:prstGeom>
            <a:noFill/>
            <a:ln cap="rnd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2279089" y="5789944"/>
              <a:ext cx="1997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Developer – Bin Lu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5032166" y="5863900"/>
              <a:ext cx="2253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Developer – Jing Chen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7659811" y="5827895"/>
              <a:ext cx="2319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Developer – Kai Yang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01069" y="4032415"/>
              <a:ext cx="1743463" cy="1795479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8627"/>
                </a:srgbClr>
              </a:outerShdw>
            </a:effectLst>
          </p:spPr>
        </p:pic>
        <p:pic>
          <p:nvPicPr>
            <p:cNvPr id="129" name="Google Shape;129;p2"/>
            <p:cNvPicPr preferRelativeResize="0"/>
            <p:nvPr/>
          </p:nvPicPr>
          <p:blipFill rotWithShape="1">
            <a:blip r:embed="rId4">
              <a:alphaModFix/>
            </a:blip>
            <a:srcRect b="17960" l="39869" r="0" t="32423"/>
            <a:stretch/>
          </p:blipFill>
          <p:spPr>
            <a:xfrm>
              <a:off x="2240407" y="4032415"/>
              <a:ext cx="1827247" cy="1795479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30" name="Google Shape;130;p2"/>
            <p:cNvPicPr preferRelativeResize="0"/>
            <p:nvPr/>
          </p:nvPicPr>
          <p:blipFill rotWithShape="1">
            <a:blip r:embed="rId5">
              <a:alphaModFix/>
            </a:blip>
            <a:srcRect b="12500" l="0" r="0" t="12500"/>
            <a:stretch/>
          </p:blipFill>
          <p:spPr>
            <a:xfrm>
              <a:off x="5067302" y="4102162"/>
              <a:ext cx="1801396" cy="1801396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31" name="Google Shape;131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84040" y="1718412"/>
              <a:ext cx="1801500" cy="1801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2" name="Google Shape;132;p2"/>
            <p:cNvSpPr txBox="1"/>
            <p:nvPr/>
          </p:nvSpPr>
          <p:spPr>
            <a:xfrm>
              <a:off x="2847355" y="3230250"/>
              <a:ext cx="73374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77822" y="1842444"/>
              <a:ext cx="1371600" cy="1371600"/>
            </a:xfrm>
            <a:prstGeom prst="arc">
              <a:avLst>
                <a:gd fmla="val 16200000" name="adj1"/>
                <a:gd fmla="val 10155543" name="adj2"/>
              </a:avLst>
            </a:prstGeom>
            <a:noFill/>
            <a:ln cap="rnd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134" name="Google Shape;13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12880" y="1729944"/>
              <a:ext cx="1863600" cy="1800000"/>
            </a:xfrm>
            <a:prstGeom prst="flowChartConnector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1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0" name="Google Shape;310;p19"/>
          <p:cNvSpPr txBox="1"/>
          <p:nvPr>
            <p:ph type="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wentieth Century"/>
              <a:buNone/>
            </a:pPr>
            <a:r>
              <a:rPr lang="en-US" sz="6600">
                <a:solidFill>
                  <a:schemeClr val="dk1"/>
                </a:solidFill>
              </a:rPr>
              <a:t>SUMMARY</a:t>
            </a:r>
            <a:endParaRPr sz="6600">
              <a:solidFill>
                <a:schemeClr val="dk1"/>
              </a:solidFill>
            </a:endParaRPr>
          </a:p>
        </p:txBody>
      </p:sp>
      <p:cxnSp>
        <p:nvCxnSpPr>
          <p:cNvPr id="311" name="Google Shape;311;p19"/>
          <p:cNvCxnSpPr/>
          <p:nvPr/>
        </p:nvCxnSpPr>
        <p:spPr>
          <a:xfrm>
            <a:off x="813960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p20"/>
          <p:cNvSpPr txBox="1"/>
          <p:nvPr>
            <p:ph type="title"/>
          </p:nvPr>
        </p:nvSpPr>
        <p:spPr>
          <a:xfrm>
            <a:off x="8129872" y="643467"/>
            <a:ext cx="3473009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318" name="Google Shape;318;p20"/>
          <p:cNvCxnSpPr/>
          <p:nvPr/>
        </p:nvCxnSpPr>
        <p:spPr>
          <a:xfrm rot="10800000">
            <a:off x="7853463" y="2514600"/>
            <a:ext cx="0" cy="1828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9" name="Google Shape;319;p20"/>
          <p:cNvGrpSpPr/>
          <p:nvPr/>
        </p:nvGrpSpPr>
        <p:grpSpPr>
          <a:xfrm>
            <a:off x="935840" y="941283"/>
            <a:ext cx="6610333" cy="4926220"/>
            <a:chOff x="-7135" y="7833"/>
            <a:chExt cx="6610333" cy="4926220"/>
          </a:xfrm>
        </p:grpSpPr>
        <p:sp>
          <p:nvSpPr>
            <p:cNvPr id="320" name="Google Shape;320;p20"/>
            <p:cNvSpPr/>
            <p:nvPr/>
          </p:nvSpPr>
          <p:spPr>
            <a:xfrm>
              <a:off x="-7135" y="7833"/>
              <a:ext cx="6596063" cy="1407491"/>
            </a:xfrm>
            <a:prstGeom prst="roundRect">
              <a:avLst>
                <a:gd fmla="val 10000" name="adj"/>
              </a:avLst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18630" y="324519"/>
              <a:ext cx="774120" cy="7741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1618517" y="7833"/>
              <a:ext cx="4967230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 txBox="1"/>
            <p:nvPr/>
          </p:nvSpPr>
          <p:spPr>
            <a:xfrm>
              <a:off x="1618517" y="7833"/>
              <a:ext cx="4967230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950" lIns="148950" spcFirstLastPara="1" rIns="148950" wrap="square" tIns="14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Unbalanced data sets can be resolved by random resampling</a:t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-7135" y="1767198"/>
              <a:ext cx="6596063" cy="1407491"/>
            </a:xfrm>
            <a:prstGeom prst="roundRect">
              <a:avLst>
                <a:gd fmla="val 10000" name="adj"/>
              </a:avLst>
            </a:prstGeom>
            <a:solidFill>
              <a:srgbClr val="24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18630" y="2083883"/>
              <a:ext cx="774120" cy="7741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1618517" y="1767198"/>
              <a:ext cx="4967230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1618517" y="1767198"/>
              <a:ext cx="4967230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950" lIns="148950" spcFirstLastPara="1" rIns="148950" wrap="square" tIns="14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The combination of ARGO Cluster and Google Colab can effectively handle large data sets</a:t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7135" y="3526562"/>
              <a:ext cx="6596063" cy="1407491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42674" y="3836080"/>
              <a:ext cx="774120" cy="7741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1618517" y="3526562"/>
              <a:ext cx="2968228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 txBox="1"/>
            <p:nvPr/>
          </p:nvSpPr>
          <p:spPr>
            <a:xfrm>
              <a:off x="1618517" y="3526562"/>
              <a:ext cx="2968228" cy="140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950" lIns="148950" spcFirstLastPara="1" rIns="148950" wrap="square" tIns="14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The Inception-ResNet V2 model has high performance in detecting deepfake.</a:t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569294" y="3559770"/>
              <a:ext cx="2033904" cy="1273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 txBox="1"/>
            <p:nvPr/>
          </p:nvSpPr>
          <p:spPr>
            <a:xfrm>
              <a:off x="4569294" y="3559770"/>
              <a:ext cx="2033904" cy="1273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1850" lIns="141850" spcFirstLastPara="1" rIns="141850" wrap="square" tIns="141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lang="en-US" sz="14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The accuracy rate in 20 epochs： 0.9953  of model training; 0.92 of model testing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21"/>
          <p:cNvSpPr txBox="1"/>
          <p:nvPr>
            <p:ph type="title"/>
          </p:nvPr>
        </p:nvSpPr>
        <p:spPr>
          <a:xfrm>
            <a:off x="8129872" y="643467"/>
            <a:ext cx="3473009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FUTURE WORK</a:t>
            </a:r>
            <a:endParaRPr/>
          </a:p>
        </p:txBody>
      </p:sp>
      <p:cxnSp>
        <p:nvCxnSpPr>
          <p:cNvPr id="340" name="Google Shape;340;p21"/>
          <p:cNvCxnSpPr/>
          <p:nvPr/>
        </p:nvCxnSpPr>
        <p:spPr>
          <a:xfrm rot="10800000">
            <a:off x="7853463" y="2514600"/>
            <a:ext cx="0" cy="1828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1" name="Google Shape;341;p21"/>
          <p:cNvGrpSpPr/>
          <p:nvPr/>
        </p:nvGrpSpPr>
        <p:grpSpPr>
          <a:xfrm>
            <a:off x="942975" y="935863"/>
            <a:ext cx="6596062" cy="4937061"/>
            <a:chOff x="0" y="2413"/>
            <a:chExt cx="6596062" cy="4937061"/>
          </a:xfrm>
        </p:grpSpPr>
        <p:sp>
          <p:nvSpPr>
            <p:cNvPr id="342" name="Google Shape;342;p21"/>
            <p:cNvSpPr/>
            <p:nvPr/>
          </p:nvSpPr>
          <p:spPr>
            <a:xfrm rot="5400000">
              <a:off x="3848282" y="-1312026"/>
              <a:ext cx="1274080" cy="422148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D8EA">
                <a:alpha val="89803"/>
              </a:srgbClr>
            </a:solidFill>
            <a:ln cap="flat" cmpd="sng" w="15875">
              <a:solidFill>
                <a:srgbClr val="CBD8E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 txBox="1"/>
            <p:nvPr/>
          </p:nvSpPr>
          <p:spPr>
            <a:xfrm>
              <a:off x="2374583" y="223868"/>
              <a:ext cx="4159285" cy="1149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 Series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Long Short-Term Memory</a:t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0" y="2413"/>
              <a:ext cx="2374582" cy="1592600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 txBox="1"/>
            <p:nvPr/>
          </p:nvSpPr>
          <p:spPr>
            <a:xfrm>
              <a:off x="77744" y="80157"/>
              <a:ext cx="2219094" cy="1437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Audio Processing</a:t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5400000">
              <a:off x="3848282" y="360203"/>
              <a:ext cx="1274080" cy="422148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E0EC">
                <a:alpha val="89803"/>
              </a:srgbClr>
            </a:solidFill>
            <a:ln cap="flat" cmpd="sng" w="15875">
              <a:solidFill>
                <a:srgbClr val="CAE0E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2374583" y="1896098"/>
              <a:ext cx="4159285" cy="1149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Find datasets from different resources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Look for datasets with higher quality</a:t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0" y="1674643"/>
              <a:ext cx="2374582" cy="1592600"/>
            </a:xfrm>
            <a:prstGeom prst="roundRect">
              <a:avLst>
                <a:gd fmla="val 16667" name="adj"/>
              </a:avLst>
            </a:prstGeom>
            <a:solidFill>
              <a:srgbClr val="25A6CD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77744" y="1752387"/>
              <a:ext cx="2219094" cy="1437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Datasets</a:t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 rot="5400000">
              <a:off x="3848282" y="2032434"/>
              <a:ext cx="1274080" cy="422148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EBEF">
                <a:alpha val="89803"/>
              </a:srgbClr>
            </a:solidFill>
            <a:ln cap="flat" cmpd="sng" w="15875">
              <a:solidFill>
                <a:srgbClr val="CAEBE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 txBox="1"/>
            <p:nvPr/>
          </p:nvSpPr>
          <p:spPr>
            <a:xfrm>
              <a:off x="2374583" y="3568329"/>
              <a:ext cx="4159285" cy="1149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Try to detect by analyzing eye blinking, head movements and so on.</a:t>
              </a:r>
              <a:b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</a:br>
              <a:br>
                <a:rPr b="0" i="0" lang="en-US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</a:br>
              <a:endPara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0" y="3346874"/>
              <a:ext cx="2374582" cy="1592600"/>
            </a:xfrm>
            <a:prstGeom prst="roundRect">
              <a:avLst>
                <a:gd fmla="val 16667" name="adj"/>
              </a:avLst>
            </a:prstGeom>
            <a:solidFill>
              <a:srgbClr val="25CCD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77744" y="3424618"/>
              <a:ext cx="2219094" cy="1437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Methodology chosen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0" y="0"/>
            <a:ext cx="12188952" cy="6858000"/>
          </a:xfrm>
          <a:custGeom>
            <a:rect b="b" l="l" r="r" t="t"/>
            <a:pathLst>
              <a:path extrusionOk="0" h="5856137" w="3096136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22"/>
          <p:cNvSpPr txBox="1"/>
          <p:nvPr>
            <p:ph type="title"/>
          </p:nvPr>
        </p:nvSpPr>
        <p:spPr>
          <a:xfrm>
            <a:off x="4219803" y="4735775"/>
            <a:ext cx="7006998" cy="124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REFERENCES</a:t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>
            <a:off x="-569400" y="1910808"/>
            <a:ext cx="5571069" cy="3036377"/>
          </a:xfrm>
          <a:custGeom>
            <a:rect b="b" l="l" r="r" t="t"/>
            <a:pathLst>
              <a:path extrusionOk="0" h="3089525" w="5851096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rgbClr val="76CEEF"/>
          </a:solidFill>
          <a:ln cap="flat" cmpd="sng" w="15875">
            <a:solidFill>
              <a:srgbClr val="76CE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 txBox="1"/>
          <p:nvPr>
            <p:ph idx="1" type="body"/>
          </p:nvPr>
        </p:nvSpPr>
        <p:spPr>
          <a:xfrm>
            <a:off x="4219802" y="965864"/>
            <a:ext cx="7006998" cy="34503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en-US" sz="1100">
                <a:solidFill>
                  <a:srgbClr val="FFFFFF"/>
                </a:solidFill>
              </a:rPr>
              <a:t>[1] Chesney, R., and Citron, D. (2019). Deepfakes and the new disinformation war: The coming age of post-truth geopolitics. Foreign A airs, 98, 147.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Char char=" "/>
            </a:pPr>
            <a:r>
              <a:rPr lang="en-US" sz="1100">
                <a:solidFill>
                  <a:srgbClr val="FFFFFF"/>
                </a:solidFill>
              </a:rPr>
              <a:t>[2] Hsu, C. C., Zhuang, Y. X., and Lee, C. Y. (2019). Deep fake image detection based on pairwise learning. Preprints, 2019050013.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Char char=" "/>
            </a:pPr>
            <a:br>
              <a:rPr lang="en-US" sz="1100">
                <a:solidFill>
                  <a:srgbClr val="FFFFFF"/>
                </a:solidFill>
              </a:rPr>
            </a:br>
            <a:r>
              <a:rPr lang="en-US" sz="1100">
                <a:solidFill>
                  <a:srgbClr val="FFFFFF"/>
                </a:solidFill>
              </a:rPr>
              <a:t>[3] Y. Li, M.-C. Chang and S. Lyu, "In Ictu Oculi: Exposing AI Generated Fake Face Videos by Detecting Eye Blinking," 2018 IEEE International Workshop on Information Forensics and Security (WIFS), 31 1 2019.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Char char=" "/>
            </a:pPr>
            <a:br>
              <a:rPr lang="en-US" sz="1100">
                <a:solidFill>
                  <a:srgbClr val="FFFFFF"/>
                </a:solidFill>
              </a:rPr>
            </a:br>
            <a:r>
              <a:rPr lang="en-US" sz="1100">
                <a:solidFill>
                  <a:srgbClr val="FFFFFF"/>
                </a:solidFill>
              </a:rPr>
              <a:t>[4] P. Korshunov and S. Marcel, "DeepFakes: a New Threat to Face Recognition?," Assessment and Detection, p. crarXiv:1812.08685v1 (cs.CV), 20 12 2018.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Char char=" "/>
            </a:pPr>
            <a:br>
              <a:rPr lang="en-US" sz="1100">
                <a:solidFill>
                  <a:srgbClr val="FFFFFF"/>
                </a:solidFill>
              </a:rPr>
            </a:br>
            <a:r>
              <a:rPr lang="en-US" sz="1100">
                <a:solidFill>
                  <a:srgbClr val="FFFFFF"/>
                </a:solidFill>
              </a:rPr>
              <a:t>[5] A Recurrent Neural Network Glossary: Uses, Types, and Basic Structure. Retrieved from:</a:t>
            </a:r>
            <a:r>
              <a:rPr lang="en-US" sz="1100" u="sng">
                <a:solidFill>
                  <a:srgbClr val="FFFFFF"/>
                </a:solidFill>
                <a:hlinkClick r:id="rId3"/>
              </a:rPr>
              <a:t>https://missinglink.ai/guides/neural-network-concepts/recurrent-neural-network-glossary-uses-types-basic-structure/</a:t>
            </a:r>
            <a:endParaRPr sz="1100">
              <a:solidFill>
                <a:srgbClr val="FFFFFF"/>
              </a:solidFill>
            </a:endParaRPr>
          </a:p>
          <a:p>
            <a:pPr indent="-21589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363" name="Google Shape;363;p22"/>
          <p:cNvCxnSpPr/>
          <p:nvPr/>
        </p:nvCxnSpPr>
        <p:spPr>
          <a:xfrm>
            <a:off x="4324317" y="4576004"/>
            <a:ext cx="457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2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23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2" name="Google Shape;372;p23"/>
          <p:cNvSpPr txBox="1"/>
          <p:nvPr>
            <p:ph type="title"/>
          </p:nvPr>
        </p:nvSpPr>
        <p:spPr>
          <a:xfrm>
            <a:off x="636805" y="640080"/>
            <a:ext cx="4809406" cy="30348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 sz="4400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 </a:t>
            </a:r>
            <a:endParaRPr/>
          </a:p>
        </p:txBody>
      </p:sp>
      <p:sp>
        <p:nvSpPr>
          <p:cNvPr id="373" name="Google Shape;373;p23"/>
          <p:cNvSpPr txBox="1"/>
          <p:nvPr>
            <p:ph idx="1" type="body"/>
          </p:nvPr>
        </p:nvSpPr>
        <p:spPr>
          <a:xfrm>
            <a:off x="636806" y="3849539"/>
            <a:ext cx="4819340" cy="236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Any questions?</a:t>
            </a:r>
            <a:endParaRPr/>
          </a:p>
        </p:txBody>
      </p:sp>
      <p:cxnSp>
        <p:nvCxnSpPr>
          <p:cNvPr id="374" name="Google Shape;374;p23"/>
          <p:cNvCxnSpPr/>
          <p:nvPr/>
        </p:nvCxnSpPr>
        <p:spPr>
          <a:xfrm>
            <a:off x="700698" y="3765314"/>
            <a:ext cx="4754880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Help" id="375" name="Google Shape;3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952" y="700004"/>
            <a:ext cx="5458968" cy="545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3" name="Google Shape;143;p3"/>
          <p:cNvSpPr txBox="1"/>
          <p:nvPr>
            <p:ph type="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wentieth Century"/>
              <a:buNone/>
            </a:pPr>
            <a:r>
              <a:rPr lang="en-US" sz="6600">
                <a:solidFill>
                  <a:schemeClr val="dk1"/>
                </a:solidFill>
              </a:rPr>
              <a:t>PROBLEM STATEMENT 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6600">
                <a:solidFill>
                  <a:schemeClr val="dk1"/>
                </a:solidFill>
              </a:rPr>
              <a:t>&amp; 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6600">
                <a:solidFill>
                  <a:schemeClr val="dk1"/>
                </a:solidFill>
              </a:rPr>
              <a:t>RISKS</a:t>
            </a:r>
            <a:endParaRPr/>
          </a:p>
        </p:txBody>
      </p:sp>
      <p:cxnSp>
        <p:nvCxnSpPr>
          <p:cNvPr id="144" name="Google Shape;144;p3"/>
          <p:cNvCxnSpPr/>
          <p:nvPr/>
        </p:nvCxnSpPr>
        <p:spPr>
          <a:xfrm>
            <a:off x="813960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50" name="Google Shape;150;p4"/>
          <p:cNvSpPr txBox="1"/>
          <p:nvPr>
            <p:ph idx="4" type="body"/>
          </p:nvPr>
        </p:nvSpPr>
        <p:spPr>
          <a:xfrm>
            <a:off x="5832952" y="5495675"/>
            <a:ext cx="59793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9222" lvl="0" marL="9144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5"/>
              <a:buChar char=" "/>
            </a:pPr>
            <a:r>
              <a:rPr lang="en-US" sz="2035"/>
              <a:t>Actress Amy Adams in the original (left) is modified to have the face of actor Nicolas Cage (right).</a:t>
            </a:r>
            <a:endParaRPr/>
          </a:p>
          <a:p>
            <a:pPr indent="-129222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035"/>
              <a:buChar char=" "/>
            </a:pPr>
            <a:r>
              <a:rPr lang="en-US" sz="2035"/>
              <a:t>source: https://en.wikipedia.org/wiki/Deepfake</a:t>
            </a:r>
            <a:endParaRPr/>
          </a:p>
          <a:p>
            <a:pPr indent="-129222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035"/>
              <a:buChar char=" "/>
            </a:pPr>
            <a:br>
              <a:rPr lang="en-US" sz="2035"/>
            </a:br>
            <a:endParaRPr sz="2035"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17" y="1861566"/>
            <a:ext cx="4469421" cy="441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938" y="1876184"/>
            <a:ext cx="5664518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58" name="Google Shape;158;p5"/>
          <p:cNvSpPr txBox="1"/>
          <p:nvPr>
            <p:ph idx="1" type="body"/>
          </p:nvPr>
        </p:nvSpPr>
        <p:spPr>
          <a:xfrm>
            <a:off x="748348" y="1924288"/>
            <a:ext cx="9720073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Kaggle Competition by Facebook - Deepfake Detection Challenge - Suggested by the Sponsor to Participate.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384" y="2928266"/>
            <a:ext cx="6321210" cy="339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48" y="2633311"/>
            <a:ext cx="3798938" cy="368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1024128" y="6425514"/>
            <a:ext cx="44414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False Positive vs. False Negative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6096000" y="6412908"/>
            <a:ext cx="42342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Deepfakes Work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RISKS</a:t>
            </a:r>
            <a:endParaRPr/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684" y="1485875"/>
            <a:ext cx="3268845" cy="23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>
            <p:ph idx="2" type="body"/>
          </p:nvPr>
        </p:nvSpPr>
        <p:spPr>
          <a:xfrm>
            <a:off x="5036326" y="444577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Risk of having models like CNN attacked.</a:t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Risk of having deepfakes developed with newer technologies.</a:t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Failure/Inability to use one or more prototypes.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 txBox="1"/>
          <p:nvPr/>
        </p:nvSpPr>
        <p:spPr>
          <a:xfrm>
            <a:off x="2103655" y="3608858"/>
            <a:ext cx="1195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</a:t>
            </a:r>
            <a:endParaRPr/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6131" y="4082538"/>
            <a:ext cx="1841413" cy="25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1248033" y="6088118"/>
            <a:ext cx="2681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Issue with Argo Cluster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7411" y="1638810"/>
            <a:ext cx="2791953" cy="200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5036326" y="3790435"/>
            <a:ext cx="2363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Skillset of the team</a:t>
            </a: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4747" y="164731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8924458" y="3802185"/>
            <a:ext cx="2363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Size of the 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7"/>
          <p:cNvSpPr txBox="1"/>
          <p:nvPr>
            <p:ph type="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wentieth Century"/>
              <a:buNone/>
            </a:pPr>
            <a:r>
              <a:rPr lang="en-US" sz="6600">
                <a:solidFill>
                  <a:schemeClr val="dk1"/>
                </a:solidFill>
              </a:rPr>
              <a:t>DATASET</a:t>
            </a:r>
            <a:endParaRPr/>
          </a:p>
        </p:txBody>
      </p:sp>
      <p:cxnSp>
        <p:nvCxnSpPr>
          <p:cNvPr id="186" name="Google Shape;186;p7"/>
          <p:cNvCxnSpPr/>
          <p:nvPr/>
        </p:nvCxnSpPr>
        <p:spPr>
          <a:xfrm>
            <a:off x="813960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800"/>
              <a:buFont typeface="Twentieth Century"/>
              <a:buNone/>
            </a:pPr>
            <a:r>
              <a:rPr lang="en-US" sz="4800"/>
              <a:t>DATA SOURCE- FACEBOOK’S DEEPFAKE CHALLENGE</a:t>
            </a:r>
            <a:endParaRPr sz="4800"/>
          </a:p>
        </p:txBody>
      </p:sp>
      <p:sp>
        <p:nvSpPr>
          <p:cNvPr id="192" name="Google Shape;192;p8"/>
          <p:cNvSpPr/>
          <p:nvPr/>
        </p:nvSpPr>
        <p:spPr>
          <a:xfrm>
            <a:off x="5854572" y="3587913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93" name="Google Shape;193;p8"/>
          <p:cNvGrpSpPr/>
          <p:nvPr/>
        </p:nvGrpSpPr>
        <p:grpSpPr>
          <a:xfrm>
            <a:off x="1341378" y="2324792"/>
            <a:ext cx="2477722" cy="2278784"/>
            <a:chOff x="1447800" y="2287402"/>
            <a:chExt cx="2477722" cy="2278784"/>
          </a:xfrm>
        </p:grpSpPr>
        <p:pic>
          <p:nvPicPr>
            <p:cNvPr descr="Disk" id="194" name="Google Shape;19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2287402"/>
              <a:ext cx="1762628" cy="1762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8"/>
            <p:cNvSpPr txBox="1"/>
            <p:nvPr/>
          </p:nvSpPr>
          <p:spPr>
            <a:xfrm>
              <a:off x="1583642" y="3919855"/>
              <a:ext cx="2341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Size of dataset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480 GB</a:t>
              </a:r>
              <a:endParaRPr/>
            </a:p>
          </p:txBody>
        </p:sp>
      </p:grpSp>
      <p:grpSp>
        <p:nvGrpSpPr>
          <p:cNvPr id="196" name="Google Shape;196;p8"/>
          <p:cNvGrpSpPr/>
          <p:nvPr/>
        </p:nvGrpSpPr>
        <p:grpSpPr>
          <a:xfrm>
            <a:off x="5046942" y="2287402"/>
            <a:ext cx="2098115" cy="2556519"/>
            <a:chOff x="5349165" y="2324056"/>
            <a:chExt cx="2098115" cy="2556519"/>
          </a:xfrm>
        </p:grpSpPr>
        <p:pic>
          <p:nvPicPr>
            <p:cNvPr descr="Database" id="197" name="Google Shape;19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9165" y="2324056"/>
              <a:ext cx="1633189" cy="163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8"/>
            <p:cNvSpPr txBox="1"/>
            <p:nvPr/>
          </p:nvSpPr>
          <p:spPr>
            <a:xfrm>
              <a:off x="5631428" y="3957245"/>
              <a:ext cx="1815852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Storage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Argo Cluster, Google Colab</a:t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8688259" y="2140745"/>
            <a:ext cx="2498344" cy="2462831"/>
            <a:chOff x="8688259" y="2140745"/>
            <a:chExt cx="2498344" cy="2462831"/>
          </a:xfrm>
        </p:grpSpPr>
        <p:pic>
          <p:nvPicPr>
            <p:cNvPr descr="Vlog" id="200" name="Google Shape;200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88259" y="2140745"/>
              <a:ext cx="2055941" cy="2055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8"/>
            <p:cNvSpPr txBox="1"/>
            <p:nvPr/>
          </p:nvSpPr>
          <p:spPr>
            <a:xfrm>
              <a:off x="8859520" y="3957245"/>
              <a:ext cx="232708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Format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Video and JSON File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METADATA</a:t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133" y="1788733"/>
            <a:ext cx="8229734" cy="42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2020-05-06T21:46:22Z</dcterms:created>
</cp:coreProperties>
</file>